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6"/>
  </p:notesMasterIdLst>
  <p:sldIdLst>
    <p:sldId id="296" r:id="rId2"/>
    <p:sldId id="258" r:id="rId3"/>
    <p:sldId id="269" r:id="rId4"/>
    <p:sldId id="267" r:id="rId5"/>
    <p:sldId id="266" r:id="rId6"/>
    <p:sldId id="297" r:id="rId7"/>
    <p:sldId id="270" r:id="rId8"/>
    <p:sldId id="272" r:id="rId9"/>
    <p:sldId id="274" r:id="rId10"/>
    <p:sldId id="275" r:id="rId11"/>
    <p:sldId id="276" r:id="rId12"/>
    <p:sldId id="277" r:id="rId13"/>
    <p:sldId id="298" r:id="rId14"/>
    <p:sldId id="278" r:id="rId15"/>
    <p:sldId id="299" r:id="rId16"/>
    <p:sldId id="279" r:id="rId17"/>
    <p:sldId id="280" r:id="rId18"/>
    <p:sldId id="281" r:id="rId19"/>
    <p:sldId id="300" r:id="rId20"/>
    <p:sldId id="282" r:id="rId21"/>
    <p:sldId id="284" r:id="rId22"/>
    <p:sldId id="285" r:id="rId23"/>
    <p:sldId id="286" r:id="rId24"/>
    <p:sldId id="295" r:id="rId25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84">
          <p15:clr>
            <a:srgbClr val="A4A3A4"/>
          </p15:clr>
        </p15:guide>
        <p15:guide id="2" pos="285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C7229"/>
    <a:srgbClr val="E9E5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28" d="100"/>
          <a:sy n="128" d="100"/>
        </p:scale>
        <p:origin x="63" y="141"/>
      </p:cViewPr>
      <p:guideLst>
        <p:guide orient="horz" pos="1584"/>
        <p:guide pos="285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D8EBF3-86A3-4B3A-9702-656C59F480B9}" type="datetimeFigureOut">
              <a:rPr lang="zh-CN" altLang="en-US" smtClean="0"/>
              <a:t>2020/11/9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132FE-B11B-4600-83CE-C24D5988441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6244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1132FE-B11B-4600-83CE-C24D59884417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8153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6BA9D-53B9-4113-B532-16A136D4E123}" type="datetimeFigureOut">
              <a:rPr lang="zh-CN" altLang="en-US" smtClean="0"/>
              <a:t>2020/11/9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7C437-60B0-490A-BEB5-9629E48331B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6BA9D-53B9-4113-B532-16A136D4E123}" type="datetimeFigureOut">
              <a:rPr lang="zh-CN" altLang="en-US" smtClean="0"/>
              <a:t>2020/11/9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7C437-60B0-490A-BEB5-9629E48331B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9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6BA9D-53B9-4113-B532-16A136D4E123}" type="datetimeFigureOut">
              <a:rPr lang="zh-CN" altLang="en-US" smtClean="0"/>
              <a:t>2020/11/9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7C437-60B0-490A-BEB5-9629E48331B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6BA9D-53B9-4113-B532-16A136D4E123}" type="datetimeFigureOut">
              <a:rPr lang="zh-CN" altLang="en-US" smtClean="0"/>
              <a:t>2020/11/9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7C437-60B0-490A-BEB5-9629E48331B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282305"/>
            <a:ext cx="7886700" cy="213955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3442099"/>
            <a:ext cx="7886700" cy="112514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6BA9D-53B9-4113-B532-16A136D4E123}" type="datetimeFigureOut">
              <a:rPr lang="zh-CN" altLang="en-US" smtClean="0"/>
              <a:t>2020/11/9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7C437-60B0-490A-BEB5-9629E48331B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6BA9D-53B9-4113-B532-16A136D4E123}" type="datetimeFigureOut">
              <a:rPr lang="zh-CN" altLang="en-US" smtClean="0"/>
              <a:t>2020/11/9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7C437-60B0-490A-BEB5-9629E48331B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5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1" y="1878806"/>
            <a:ext cx="3887391" cy="2763441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6BA9D-53B9-4113-B532-16A136D4E123}" type="datetimeFigureOut">
              <a:rPr lang="zh-CN" altLang="en-US" smtClean="0"/>
              <a:t>2020/11/9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7C437-60B0-490A-BEB5-9629E48331B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6BA9D-53B9-4113-B532-16A136D4E123}" type="datetimeFigureOut">
              <a:rPr lang="zh-CN" altLang="en-US" smtClean="0"/>
              <a:t>2020/11/9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7C437-60B0-490A-BEB5-9629E48331B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6BA9D-53B9-4113-B532-16A136D4E123}" type="datetimeFigureOut">
              <a:rPr lang="zh-CN" altLang="en-US" smtClean="0"/>
              <a:t>2020/11/9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7C437-60B0-490A-BEB5-9629E48331B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740570"/>
            <a:ext cx="4629150" cy="36552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6BA9D-53B9-4113-B532-16A136D4E123}" type="datetimeFigureOut">
              <a:rPr lang="zh-CN" altLang="en-US" smtClean="0"/>
              <a:t>2020/11/9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7C437-60B0-490A-BEB5-9629E48331B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740570"/>
            <a:ext cx="4629150" cy="365521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6BA9D-53B9-4113-B532-16A136D4E123}" type="datetimeFigureOut">
              <a:rPr lang="zh-CN" altLang="en-US" smtClean="0"/>
              <a:t>2020/11/9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7C437-60B0-490A-BEB5-9629E48331B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273845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56BA9D-53B9-4113-B532-16A136D4E123}" type="datetimeFigureOut">
              <a:rPr lang="zh-CN" altLang="en-US" smtClean="0"/>
              <a:t>2020/11/9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7C437-60B0-490A-BEB5-9629E48331B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6">
            <a:extLst>
              <a:ext uri="{FF2B5EF4-FFF2-40B4-BE49-F238E27FC236}">
                <a16:creationId xmlns:a16="http://schemas.microsoft.com/office/drawing/2014/main" id="{7ED803F0-A1D8-4371-A7DE-0A20B1EF5BA4}"/>
              </a:ext>
            </a:extLst>
          </p:cNvPr>
          <p:cNvSpPr txBox="1"/>
          <p:nvPr/>
        </p:nvSpPr>
        <p:spPr>
          <a:xfrm>
            <a:off x="1421988" y="1480451"/>
            <a:ext cx="6138219" cy="11919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5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第九讲  教师与学生</a:t>
            </a:r>
          </a:p>
        </p:txBody>
      </p:sp>
    </p:spTree>
    <p:extLst>
      <p:ext uri="{BB962C8B-B14F-4D97-AF65-F5344CB8AC3E}">
        <p14:creationId xmlns:p14="http://schemas.microsoft.com/office/powerpoint/2010/main" val="4141550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16667" y="279129"/>
            <a:ext cx="5724644" cy="10698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4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四、教师劳动的特点</a:t>
            </a:r>
          </a:p>
        </p:txBody>
      </p:sp>
      <p:sp>
        <p:nvSpPr>
          <p:cNvPr id="4" name="矩形 3"/>
          <p:cNvSpPr/>
          <p:nvPr/>
        </p:nvSpPr>
        <p:spPr>
          <a:xfrm>
            <a:off x="268721" y="1397493"/>
            <a:ext cx="4844456" cy="2959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（一）劳动对象的能动性</a:t>
            </a:r>
          </a:p>
          <a:p>
            <a:pPr>
              <a:lnSpc>
                <a:spcPct val="150000"/>
              </a:lnSpc>
            </a:pPr>
            <a:r>
              <a:rPr lang="zh-CN" altLang="en-US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（二）劳动手段的创造性</a:t>
            </a:r>
          </a:p>
          <a:p>
            <a:pPr>
              <a:lnSpc>
                <a:spcPct val="150000"/>
              </a:lnSpc>
            </a:pPr>
            <a:r>
              <a:rPr lang="zh-CN" altLang="en-US" sz="32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（三）</a:t>
            </a:r>
            <a:r>
              <a:rPr lang="zh-CN" altLang="en-US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劳动整体的示范性</a:t>
            </a:r>
          </a:p>
          <a:p>
            <a:pPr>
              <a:lnSpc>
                <a:spcPct val="150000"/>
              </a:lnSpc>
            </a:pPr>
            <a:r>
              <a:rPr lang="zh-CN" altLang="en-US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（四）劳动过程的长期性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3A64B95B-B256-4F2E-B803-EC28A953B1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0013" y="1997457"/>
            <a:ext cx="2743128" cy="277655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715451" y="241340"/>
            <a:ext cx="7577091" cy="4355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4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五、教师的素质</a:t>
            </a:r>
            <a:endParaRPr lang="zh-CN" altLang="en-US" sz="4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3060000">
              <a:lnSpc>
                <a:spcPct val="150000"/>
              </a:lnSpc>
            </a:pP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（一）教师的</a:t>
            </a:r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思想政治</a:t>
            </a: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素质</a:t>
            </a:r>
          </a:p>
          <a:p>
            <a:pPr indent="3060000">
              <a:lnSpc>
                <a:spcPct val="150000"/>
              </a:lnSpc>
            </a:pP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（二）教师的</a:t>
            </a:r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科学文化</a:t>
            </a: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素质</a:t>
            </a:r>
          </a:p>
          <a:p>
            <a:pPr indent="3060000">
              <a:lnSpc>
                <a:spcPct val="150000"/>
              </a:lnSpc>
            </a:pP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（三）教师的</a:t>
            </a:r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教育理论</a:t>
            </a: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素质</a:t>
            </a:r>
          </a:p>
          <a:p>
            <a:pPr indent="3060000">
              <a:lnSpc>
                <a:spcPct val="150000"/>
              </a:lnSpc>
            </a:pP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（四）教师的</a:t>
            </a:r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教育能力</a:t>
            </a: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素质</a:t>
            </a:r>
          </a:p>
          <a:p>
            <a:pPr indent="3060000">
              <a:lnSpc>
                <a:spcPct val="150000"/>
              </a:lnSpc>
            </a:pP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（五）教师的</a:t>
            </a:r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身体心理</a:t>
            </a: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素质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ACAEDFE7-9B2C-4BA1-9865-7E63733A71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167" y="1852909"/>
            <a:ext cx="2388356" cy="268596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09678" y="108020"/>
            <a:ext cx="5724644" cy="10698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4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六、教师的职业道德</a:t>
            </a:r>
          </a:p>
        </p:txBody>
      </p:sp>
      <p:sp>
        <p:nvSpPr>
          <p:cNvPr id="4" name="矩形 3"/>
          <p:cNvSpPr/>
          <p:nvPr/>
        </p:nvSpPr>
        <p:spPr>
          <a:xfrm>
            <a:off x="415510" y="1070312"/>
            <a:ext cx="8477885" cy="4523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社会上任何一种职业都有其独特的行为规范要求, 即职业上的道德要求。教师的职业道德是指教师在教育工作过程中应遵循的行为规范。</a:t>
            </a:r>
          </a:p>
          <a:p>
            <a:pPr indent="457200">
              <a:lnSpc>
                <a:spcPct val="150000"/>
              </a:lnSpc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（一）忠诚热爱教育事业</a:t>
            </a:r>
          </a:p>
          <a:p>
            <a:pPr indent="457200">
              <a:lnSpc>
                <a:spcPct val="150000"/>
              </a:lnSpc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（二）尊重热爱学生</a:t>
            </a:r>
          </a:p>
          <a:p>
            <a:pPr indent="457200">
              <a:lnSpc>
                <a:spcPct val="150000"/>
              </a:lnSpc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（三）教师之间的团结协作</a:t>
            </a:r>
          </a:p>
          <a:p>
            <a:pPr indent="457200">
              <a:lnSpc>
                <a:spcPct val="150000"/>
              </a:lnSpc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（四）为人师表</a:t>
            </a:r>
          </a:p>
          <a:p>
            <a:pPr>
              <a:lnSpc>
                <a:spcPct val="150000"/>
              </a:lnSpc>
            </a:pP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1720565" y="504501"/>
            <a:ext cx="7292417" cy="9880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kumimoji="0" lang="zh-CN" alt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第二节 走进学生</a:t>
            </a:r>
            <a:endParaRPr lang="en-US" altLang="zh-CN" sz="4800" dirty="0">
              <a:solidFill>
                <a:schemeClr val="tx1">
                  <a:lumMod val="65000"/>
                  <a:lumOff val="35000"/>
                </a:schemeClr>
              </a:solidFill>
              <a:latin typeface="华文中宋" panose="02010600040101010101" charset="-122"/>
              <a:ea typeface="华文中宋" panose="02010600040101010101" charset="-122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7A311315-632A-48C5-B032-93766168AB6C}"/>
              </a:ext>
            </a:extLst>
          </p:cNvPr>
          <p:cNvSpPr txBox="1"/>
          <p:nvPr/>
        </p:nvSpPr>
        <p:spPr>
          <a:xfrm>
            <a:off x="921864" y="1627259"/>
            <a:ext cx="7061407" cy="2487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一、学生为什么必须受教育</a:t>
            </a:r>
            <a:endParaRPr lang="en-US" altLang="zh-CN" sz="3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3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二、学生在教育过程中的地位</a:t>
            </a:r>
            <a:endParaRPr lang="en-US" altLang="zh-CN" sz="3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3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三、学生的差异与教育</a:t>
            </a:r>
            <a:endParaRPr lang="en-US" altLang="zh-CN" sz="3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742458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683156" y="325171"/>
            <a:ext cx="7666355" cy="39973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4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一、学生为什么必须受教育</a:t>
            </a:r>
            <a:endParaRPr lang="zh-CN" altLang="en-US" sz="4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(一) 学生受教育的必要性</a:t>
            </a:r>
          </a:p>
          <a:p>
            <a:pPr indent="457200">
              <a:lnSpc>
                <a:spcPct val="150000"/>
              </a:lnSpc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学生是一个未完成的人。人的社会化的实现,不是自发的, 而是自觉的, 是在教育的帮助下完成的。人通过教育这个手段,接受社会的伦理道德规范, 掌握社会所需要的知识和技能,从而成为一个逐渐完成的人。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FC9AA7BA-B600-45DC-A31B-D20FADABD1A3}"/>
              </a:ext>
            </a:extLst>
          </p:cNvPr>
          <p:cNvSpPr/>
          <p:nvPr/>
        </p:nvSpPr>
        <p:spPr>
          <a:xfrm>
            <a:off x="701817" y="336368"/>
            <a:ext cx="7666355" cy="39973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4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一、学生为什么必须受教育</a:t>
            </a:r>
            <a:endParaRPr lang="zh-CN" altLang="en-US" sz="4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(二) 学生受教育的可能性</a:t>
            </a:r>
          </a:p>
          <a:p>
            <a:pPr indent="457200">
              <a:lnSpc>
                <a:spcPct val="150000"/>
              </a:lnSpc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学生不仅是一个未完成的人, 还是一个可教育的人。 首先, 人有巨大的发展潜能和可塑性,。其次,青少年的可教性还表现在他不是消极被动地接受教育, 而具有接受教育的能动性。</a:t>
            </a:r>
          </a:p>
        </p:txBody>
      </p:sp>
    </p:spTree>
    <p:extLst>
      <p:ext uri="{BB962C8B-B14F-4D97-AF65-F5344CB8AC3E}">
        <p14:creationId xmlns:p14="http://schemas.microsoft.com/office/powerpoint/2010/main" val="1471841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47869" y="224687"/>
            <a:ext cx="8345299" cy="44590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4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二、学生在教育过程中的地位</a:t>
            </a:r>
            <a:endParaRPr lang="zh-CN" altLang="en-US" sz="4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（一）“教师中心论”</a:t>
            </a:r>
            <a:endParaRPr lang="en-US" altLang="zh-CN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457200">
              <a:lnSpc>
                <a:spcPct val="150000"/>
              </a:lnSpc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把学生看成一张白纸, 可随意涂抹;</a:t>
            </a: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457200">
              <a:lnSpc>
                <a:spcPct val="150000"/>
              </a:lnSpc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看成是一个容器, 可以任意填灌。</a:t>
            </a:r>
          </a:p>
          <a:p>
            <a:pPr>
              <a:lnSpc>
                <a:spcPct val="150000"/>
              </a:lnSpc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（二）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“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儿童中心论”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457200">
              <a:lnSpc>
                <a:spcPct val="150000"/>
              </a:lnSpc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把儿童变成了太阳,而教育的一切措施则围绕着他们转动, 儿童是中心, 教育的措施便围绕着他们组织起来。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556895" y="455930"/>
            <a:ext cx="7998460" cy="40614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认识学生在教育过程中的地位我们不能简单化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sym typeface="Webdings" panose="05030102010509060703" charset="0"/>
              </a:rPr>
              <a:t>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学生是教育的客体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。这是相对于教师而言的, 在教育过程中教师是施教者,是教育活动的组织者和领导者,而学生是教师施加教育影响的承受者, 是教育的对象</a:t>
            </a:r>
          </a:p>
          <a:p>
            <a:pPr>
              <a:lnSpc>
                <a:spcPct val="150000"/>
              </a:lnSpc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sym typeface="Webdings" panose="05030102010509060703" charset="0"/>
              </a:rPr>
              <a:t>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学生是学习的主体。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学生是学习任务的主要承担者，学生是学习的主人</a:t>
            </a:r>
          </a:p>
          <a:p>
            <a:pPr>
              <a:lnSpc>
                <a:spcPct val="150000"/>
              </a:lnSpc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sym typeface="Webdings" panose="05030102010509060703" charset="0"/>
              </a:rPr>
              <a:t>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学生是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主体与客体的辩证统一。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22189" y="166734"/>
            <a:ext cx="6340197" cy="10698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4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三、学生的差异与教育</a:t>
            </a:r>
          </a:p>
        </p:txBody>
      </p:sp>
      <p:sp>
        <p:nvSpPr>
          <p:cNvPr id="4" name="矩形 3"/>
          <p:cNvSpPr/>
          <p:nvPr/>
        </p:nvSpPr>
        <p:spPr>
          <a:xfrm>
            <a:off x="607903" y="1094753"/>
            <a:ext cx="7577091" cy="37203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(一) 智力、 非智力因素差异与教育</a:t>
            </a:r>
          </a:p>
          <a:p>
            <a:pPr indent="457200">
              <a:lnSpc>
                <a:spcPct val="150000"/>
              </a:lnSpc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1.智力因素差异与教育</a:t>
            </a:r>
          </a:p>
          <a:p>
            <a:pPr indent="457200">
              <a:lnSpc>
                <a:spcPct val="150000"/>
              </a:lnSpc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2.非智力因素差异与教育</a:t>
            </a:r>
          </a:p>
          <a:p>
            <a:pPr>
              <a:lnSpc>
                <a:spcPct val="150000"/>
              </a:lnSpc>
            </a:pPr>
            <a:r>
              <a:rPr lang="zh-CN" altLang="en-US" sz="3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(二) 性别差异与教育</a:t>
            </a:r>
          </a:p>
          <a:p>
            <a:pPr indent="457200">
              <a:lnSpc>
                <a:spcPct val="150000"/>
              </a:lnSpc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1.男女学生智力因素差异与教育</a:t>
            </a:r>
          </a:p>
          <a:p>
            <a:pPr indent="457200">
              <a:lnSpc>
                <a:spcPct val="150000"/>
              </a:lnSpc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2.男女学生非智力因素差异与教育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862150" y="567950"/>
            <a:ext cx="8471806" cy="9880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kumimoji="0" lang="zh-CN" alt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第三节 建构和谐师生关系</a:t>
            </a:r>
            <a:endParaRPr lang="en-US" altLang="zh-CN" sz="4800" dirty="0">
              <a:solidFill>
                <a:schemeClr val="tx1">
                  <a:lumMod val="65000"/>
                  <a:lumOff val="35000"/>
                </a:schemeClr>
              </a:solidFill>
              <a:latin typeface="华文中宋" panose="02010600040101010101" charset="-122"/>
              <a:ea typeface="华文中宋" panose="02010600040101010101" charset="-122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7A311315-632A-48C5-B032-93766168AB6C}"/>
              </a:ext>
            </a:extLst>
          </p:cNvPr>
          <p:cNvSpPr txBox="1"/>
          <p:nvPr/>
        </p:nvSpPr>
        <p:spPr>
          <a:xfrm>
            <a:off x="1388394" y="1642188"/>
            <a:ext cx="7061407" cy="2487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一、师生关系概述</a:t>
            </a:r>
            <a:endParaRPr lang="en-US" altLang="zh-CN" sz="3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3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二、理想师生关系的特质</a:t>
            </a:r>
            <a:endParaRPr lang="en-US" altLang="zh-CN" sz="3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3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三、理想师生关系的建构</a:t>
            </a:r>
            <a:endParaRPr lang="en-US" altLang="zh-CN" sz="3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51180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902498" y="1140524"/>
            <a:ext cx="5979522" cy="27535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4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第一节 走近教师</a:t>
            </a:r>
          </a:p>
          <a:p>
            <a:pPr>
              <a:lnSpc>
                <a:spcPct val="150000"/>
              </a:lnSpc>
            </a:pPr>
            <a:r>
              <a:rPr lang="zh-CN" altLang="en-US" sz="4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第二节 走近学生</a:t>
            </a:r>
          </a:p>
          <a:p>
            <a:pPr>
              <a:lnSpc>
                <a:spcPct val="150000"/>
              </a:lnSpc>
            </a:pPr>
            <a:r>
              <a:rPr lang="zh-CN" altLang="en-US" sz="4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第三节 构建和谐师生关系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DF6ADB7C-B929-4321-8106-9549FEBE670F}"/>
              </a:ext>
            </a:extLst>
          </p:cNvPr>
          <p:cNvSpPr/>
          <p:nvPr/>
        </p:nvSpPr>
        <p:spPr>
          <a:xfrm>
            <a:off x="983063" y="364851"/>
            <a:ext cx="1009384" cy="3811337"/>
          </a:xfrm>
          <a:prstGeom prst="rect">
            <a:avLst/>
          </a:prstGeom>
          <a:solidFill>
            <a:srgbClr val="5D6D3B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45A1914D-0733-4CF2-A702-C67AA9F3454F}"/>
              </a:ext>
            </a:extLst>
          </p:cNvPr>
          <p:cNvSpPr/>
          <p:nvPr/>
        </p:nvSpPr>
        <p:spPr>
          <a:xfrm>
            <a:off x="1201718" y="1173864"/>
            <a:ext cx="1112209" cy="3717316"/>
          </a:xfrm>
          <a:prstGeom prst="rect">
            <a:avLst/>
          </a:prstGeom>
          <a:solidFill>
            <a:srgbClr val="BCCCA7">
              <a:alpha val="87000"/>
            </a:srgb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B4E3255D-5E97-4300-A479-BF31AFBD376B}"/>
              </a:ext>
            </a:extLst>
          </p:cNvPr>
          <p:cNvSpPr txBox="1"/>
          <p:nvPr/>
        </p:nvSpPr>
        <p:spPr>
          <a:xfrm>
            <a:off x="1286972" y="364851"/>
            <a:ext cx="1107996" cy="491774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4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第九讲  教师与学生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752792" y="230207"/>
            <a:ext cx="7638415" cy="4355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4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一、师生关系概述</a:t>
            </a:r>
            <a:endParaRPr lang="zh-CN" altLang="en-US" sz="4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457200">
              <a:lnSpc>
                <a:spcPct val="150000"/>
              </a:lnSpc>
            </a:pP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师生关系是在教育过程中, 为完成共同的教育任务教师与学生之间所形成一种特定的关系, 它是社会关系的一个组成部分。师生关系既受教育活动规律的制约, 又是一定历史阶段社会关系的反映, 在不同的社会制度下有着不同的性质。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605790" y="622935"/>
            <a:ext cx="7932420" cy="38236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教育过程中的师生关系是一个十分复杂的关系系统, 包括</a:t>
            </a:r>
            <a:r>
              <a:rPr lang="zh-CN" altLang="en-US" sz="3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角色关系和人际关系</a:t>
            </a:r>
            <a:endParaRPr lang="zh-CN" altLang="en-US" sz="3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sym typeface="Webdings" panose="05030102010509060703" charset="0"/>
              </a:rPr>
              <a:t></a:t>
            </a: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角色关系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是指由于教师和学生在教育过程中所处的地位, 履行的职责各不相同, 社会或他人对教师和学生的期望和要求也不相同,在这种角色认同条件下所形成的师生之间的关系,就是师生的角色关系。</a:t>
            </a:r>
          </a:p>
          <a:p>
            <a:pPr>
              <a:lnSpc>
                <a:spcPct val="150000"/>
              </a:lnSpc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sym typeface="Webdings" panose="05030102010509060703" charset="0"/>
              </a:rPr>
              <a:t></a:t>
            </a: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人际关系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是指师生在一定的交往活动中形成的心理关系,是师生思想和情感上的一种沟通。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643527" y="201697"/>
            <a:ext cx="7856945" cy="4602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4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二、理想师生关系的特质</a:t>
            </a:r>
            <a:endParaRPr lang="zh-CN" altLang="en-US" sz="4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457200">
              <a:lnSpc>
                <a:spcPct val="200000"/>
              </a:lnSpc>
            </a:pPr>
            <a:r>
              <a:rPr lang="zh-CN" altLang="en-US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(一) 民主平等</a:t>
            </a:r>
          </a:p>
          <a:p>
            <a:pPr indent="457200">
              <a:lnSpc>
                <a:spcPct val="150000"/>
              </a:lnSpc>
            </a:pPr>
            <a:r>
              <a:rPr lang="zh-CN" altLang="en-US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(二) 尊师爱生</a:t>
            </a:r>
          </a:p>
          <a:p>
            <a:pPr indent="457200">
              <a:lnSpc>
                <a:spcPct val="150000"/>
              </a:lnSpc>
            </a:pPr>
            <a:r>
              <a:rPr lang="zh-CN" altLang="en-US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(三) 教学相长</a:t>
            </a:r>
          </a:p>
          <a:p>
            <a:pPr>
              <a:lnSpc>
                <a:spcPct val="150000"/>
              </a:lnSpc>
            </a:pPr>
            <a:endParaRPr lang="zh-CN" altLang="en-US" sz="2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4B142652-92DD-493A-A192-8839B4CDC7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6341" y="1660848"/>
            <a:ext cx="4172645" cy="285627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567690" y="177203"/>
            <a:ext cx="8008620" cy="3944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4800" b="1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三、理想师生关系的构建</a:t>
            </a:r>
            <a:endParaRPr lang="zh-CN" altLang="en-US" sz="4800" dirty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>
              <a:lnSpc>
                <a:spcPct val="200000"/>
              </a:lnSpc>
            </a:pPr>
            <a:r>
              <a:rPr lang="zh-CN" altLang="en-US" sz="32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(一) 转变传统的角色心理</a:t>
            </a:r>
          </a:p>
          <a:p>
            <a:pPr>
              <a:lnSpc>
                <a:spcPct val="150000"/>
              </a:lnSpc>
            </a:pPr>
            <a:r>
              <a:rPr lang="zh-CN" altLang="en-US" sz="32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(二) 变革陈旧的教育方式</a:t>
            </a:r>
          </a:p>
          <a:p>
            <a:pPr>
              <a:lnSpc>
                <a:spcPct val="150000"/>
              </a:lnSpc>
            </a:pPr>
            <a:r>
              <a:rPr lang="zh-CN" altLang="en-US" sz="32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(三) 提高自身文化科学素质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98E80119-2173-476E-9BE2-0E362E573B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4981" y="1661774"/>
            <a:ext cx="2683484" cy="203824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892603" y="1489114"/>
            <a:ext cx="7577091" cy="119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谢谢观看！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1616062" y="332818"/>
            <a:ext cx="7292417" cy="9880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kumimoji="0" lang="zh-CN" alt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第一节 走进教师</a:t>
            </a:r>
            <a:endParaRPr lang="en-US" altLang="zh-CN" sz="4800" dirty="0">
              <a:solidFill>
                <a:schemeClr val="tx1">
                  <a:lumMod val="65000"/>
                  <a:lumOff val="35000"/>
                </a:schemeClr>
              </a:solidFill>
              <a:latin typeface="华文中宋" panose="02010600040101010101" charset="-122"/>
              <a:ea typeface="华文中宋" panose="02010600040101010101" charset="-122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7A311315-632A-48C5-B032-93766168AB6C}"/>
              </a:ext>
            </a:extLst>
          </p:cNvPr>
          <p:cNvSpPr txBox="1"/>
          <p:nvPr/>
        </p:nvSpPr>
        <p:spPr>
          <a:xfrm>
            <a:off x="582230" y="1283892"/>
            <a:ext cx="706140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一、教师职业的产生与发展</a:t>
            </a:r>
            <a:endParaRPr lang="en-US" altLang="zh-CN" sz="3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3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二、教师的作用与地位</a:t>
            </a:r>
            <a:endParaRPr lang="en-US" altLang="zh-CN" sz="3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3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三、教师的任务</a:t>
            </a:r>
            <a:endParaRPr lang="en-US" altLang="zh-CN" sz="3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3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四、教师劳动的特点</a:t>
            </a:r>
            <a:endParaRPr lang="en-US" altLang="zh-CN" sz="3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3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五、教师的素质</a:t>
            </a:r>
            <a:endParaRPr lang="en-US" altLang="zh-CN" sz="3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3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六、教师的职业道德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48CA273-B4BC-4EB3-B4C0-20DE28E38A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6572" y="1993251"/>
            <a:ext cx="2470979" cy="2470979"/>
          </a:xfrm>
          <a:prstGeom prst="rect">
            <a:avLst/>
          </a:prstGeom>
          <a:solidFill>
            <a:srgbClr val="E9E5D9">
              <a:alpha val="29000"/>
            </a:srgbClr>
          </a:solidFill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373" y="47625"/>
            <a:ext cx="8150380" cy="4931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4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一、教师职业的产生与发展 </a:t>
            </a:r>
            <a:endParaRPr lang="zh-CN" altLang="en-US" sz="4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sym typeface="Webdings" panose="05030102010509060703" charset="0"/>
              </a:rPr>
              <a:t>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原始时期：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部落首领和有经验的长者就成了年轻一代的 “教师”,充当着 “教师” 的角色。</a:t>
            </a:r>
          </a:p>
          <a:p>
            <a:pPr algn="l">
              <a:lnSpc>
                <a:spcPct val="150000"/>
              </a:lnSpc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sym typeface="Webdings" panose="05030102010509060703" charset="0"/>
              </a:rPr>
              <a:t>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sym typeface="Webdings" panose="05030102010509060703" charset="0"/>
              </a:rPr>
              <a:t>奴隶时期：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专职教师是在学校出现以后产生的。</a:t>
            </a:r>
          </a:p>
          <a:p>
            <a:pPr algn="l">
              <a:lnSpc>
                <a:spcPct val="150000"/>
              </a:lnSpc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sym typeface="Webdings" panose="05030102010509060703" charset="0"/>
              </a:rPr>
              <a:t>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近代时期：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培养教师的专门机构师范学校开始建立。</a:t>
            </a:r>
            <a:endParaRPr lang="zh-CN" altLang="en-US" sz="2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1794 年, 法国第一个建立了培养教师的巴黎师范学校,开创了人类师范教育的先河。</a:t>
            </a:r>
          </a:p>
          <a:p>
            <a:pPr algn="l">
              <a:lnSpc>
                <a:spcPct val="150000"/>
              </a:lnSpc>
            </a:pP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1601" y="42027"/>
            <a:ext cx="8452770" cy="4643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4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二、教师的作用与地位：</a:t>
            </a:r>
          </a:p>
          <a:p>
            <a:pPr algn="l">
              <a:lnSpc>
                <a:spcPct val="150000"/>
              </a:lnSpc>
            </a:pPr>
            <a:r>
              <a:rPr lang="zh-CN" altLang="en-US" sz="3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（一）教师的社会作用与地位</a:t>
            </a:r>
            <a:endParaRPr lang="zh-CN" altLang="en-US" sz="3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>
              <a:lnSpc>
                <a:spcPct val="150000"/>
              </a:lnSpc>
            </a:pP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教师是人类文化继承与传递的 “中介人”。</a:t>
            </a:r>
          </a:p>
          <a:p>
            <a:pPr algn="l">
              <a:lnSpc>
                <a:spcPct val="150000"/>
              </a:lnSpc>
            </a:pP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2.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教师是人类精神财富和物质财富的直接或间接创造者。</a:t>
            </a:r>
          </a:p>
          <a:p>
            <a:pPr algn="l">
              <a:lnSpc>
                <a:spcPct val="150000"/>
              </a:lnSpc>
            </a:pP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3.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教师是人的潜能的发掘者,对人的智能开发起着奠基作用。</a:t>
            </a:r>
          </a:p>
          <a:p>
            <a:pPr algn="l">
              <a:lnSpc>
                <a:spcPct val="150000"/>
              </a:lnSpc>
            </a:pP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4.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教师是知识分子队伍的主要组成部分,是社会的主要成员,社会的任何变革进步,教师都是重要的促进力量。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1601" y="42027"/>
            <a:ext cx="8452770" cy="4643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4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二、教师的作用与地位：</a:t>
            </a:r>
          </a:p>
          <a:p>
            <a:pPr algn="l">
              <a:lnSpc>
                <a:spcPct val="150000"/>
              </a:lnSpc>
            </a:pPr>
            <a:r>
              <a:rPr lang="zh-CN" altLang="en-US" sz="3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（二）教师在学校教育过程中的作用与地位</a:t>
            </a:r>
            <a:endParaRPr lang="zh-CN" altLang="en-US" sz="3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>
              <a:lnSpc>
                <a:spcPct val="150000"/>
              </a:lnSpc>
            </a:pP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传授知识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开发学生的智力</a:t>
            </a: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>
              <a:lnSpc>
                <a:spcPct val="150000"/>
              </a:lnSpc>
            </a:pP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2.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培养品德,塑造学生的心灵</a:t>
            </a: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>
              <a:lnSpc>
                <a:spcPct val="150000"/>
              </a:lnSpc>
            </a:pP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3.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训练身体, 发展学生的体质</a:t>
            </a:r>
          </a:p>
          <a:p>
            <a:pPr algn="l">
              <a:lnSpc>
                <a:spcPct val="150000"/>
              </a:lnSpc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总体来说,教育的作用就是全面培养人, 就是使学生获得最适合他自己的发展,就是为学生的未来发展打下坚实的基础。</a:t>
            </a:r>
          </a:p>
        </p:txBody>
      </p:sp>
    </p:spTree>
    <p:extLst>
      <p:ext uri="{BB962C8B-B14F-4D97-AF65-F5344CB8AC3E}">
        <p14:creationId xmlns:p14="http://schemas.microsoft.com/office/powerpoint/2010/main" val="35019667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579224" y="808783"/>
            <a:ext cx="8402955" cy="3599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教师在学校教育过程中究竟应占有什么样的地位，主要有两种不同的观点:</a:t>
            </a:r>
            <a:endParaRPr lang="zh-CN" altLang="en-US" sz="2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sym typeface="Webdings" panose="05030102010509060703" charset="0"/>
              </a:rPr>
              <a:t>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教师是教育活动过程的中心, 如赫尔巴特强调教师的权威</a:t>
            </a:r>
          </a:p>
          <a:p>
            <a:pPr>
              <a:lnSpc>
                <a:spcPct val="150000"/>
              </a:lnSpc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sym typeface="Webdings" panose="05030102010509060703" charset="0"/>
              </a:rPr>
              <a:t>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学生是教育活动的中心, 如杜威的 “儿童中心论” 观点</a:t>
            </a:r>
          </a:p>
          <a:p>
            <a:pPr>
              <a:lnSpc>
                <a:spcPct val="150000"/>
              </a:lnSpc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这两种主张, 一种过度强调教师的地位和权威, 而另一种则又过度贬低了教师的地位和权威。</a:t>
            </a:r>
          </a:p>
        </p:txBody>
      </p:sp>
      <p:sp>
        <p:nvSpPr>
          <p:cNvPr id="5" name="iS1ide-任意多边形: 形状 13">
            <a:extLst>
              <a:ext uri="{FF2B5EF4-FFF2-40B4-BE49-F238E27FC236}">
                <a16:creationId xmlns:a16="http://schemas.microsoft.com/office/drawing/2014/main" id="{AD4AD611-3489-45EE-89FC-5DC3F3C2FDD6}"/>
              </a:ext>
            </a:extLst>
          </p:cNvPr>
          <p:cNvSpPr/>
          <p:nvPr/>
        </p:nvSpPr>
        <p:spPr>
          <a:xfrm>
            <a:off x="515774" y="398991"/>
            <a:ext cx="786779" cy="58258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119717" y="51851"/>
                </a:moveTo>
                <a:lnTo>
                  <a:pt x="113223" y="61851"/>
                </a:lnTo>
                <a:lnTo>
                  <a:pt x="119717" y="71851"/>
                </a:lnTo>
                <a:lnTo>
                  <a:pt x="119717" y="71851"/>
                </a:lnTo>
                <a:lnTo>
                  <a:pt x="120000" y="72592"/>
                </a:lnTo>
                <a:lnTo>
                  <a:pt x="120000" y="73703"/>
                </a:lnTo>
                <a:lnTo>
                  <a:pt x="119717" y="74444"/>
                </a:lnTo>
                <a:lnTo>
                  <a:pt x="119435" y="75185"/>
                </a:lnTo>
                <a:lnTo>
                  <a:pt x="119435" y="75185"/>
                </a:lnTo>
                <a:lnTo>
                  <a:pt x="118870" y="75185"/>
                </a:lnTo>
                <a:lnTo>
                  <a:pt x="118588" y="75555"/>
                </a:lnTo>
                <a:lnTo>
                  <a:pt x="118588" y="75555"/>
                </a:lnTo>
                <a:lnTo>
                  <a:pt x="117741" y="75185"/>
                </a:lnTo>
                <a:lnTo>
                  <a:pt x="117176" y="74444"/>
                </a:lnTo>
                <a:lnTo>
                  <a:pt x="110682" y="63703"/>
                </a:lnTo>
                <a:lnTo>
                  <a:pt x="110682" y="63703"/>
                </a:lnTo>
                <a:lnTo>
                  <a:pt x="110400" y="63703"/>
                </a:lnTo>
                <a:lnTo>
                  <a:pt x="110117" y="63703"/>
                </a:lnTo>
                <a:lnTo>
                  <a:pt x="106164" y="63703"/>
                </a:lnTo>
                <a:lnTo>
                  <a:pt x="111247" y="71851"/>
                </a:lnTo>
                <a:lnTo>
                  <a:pt x="111247" y="71851"/>
                </a:lnTo>
                <a:lnTo>
                  <a:pt x="111529" y="72592"/>
                </a:lnTo>
                <a:lnTo>
                  <a:pt x="111811" y="73703"/>
                </a:lnTo>
                <a:lnTo>
                  <a:pt x="111529" y="74444"/>
                </a:lnTo>
                <a:lnTo>
                  <a:pt x="110964" y="75185"/>
                </a:lnTo>
                <a:lnTo>
                  <a:pt x="110964" y="75185"/>
                </a:lnTo>
                <a:lnTo>
                  <a:pt x="110682" y="75185"/>
                </a:lnTo>
                <a:lnTo>
                  <a:pt x="110117" y="75555"/>
                </a:lnTo>
                <a:lnTo>
                  <a:pt x="110117" y="75555"/>
                </a:lnTo>
                <a:lnTo>
                  <a:pt x="109552" y="75185"/>
                </a:lnTo>
                <a:lnTo>
                  <a:pt x="108988" y="74444"/>
                </a:lnTo>
                <a:lnTo>
                  <a:pt x="102494" y="63703"/>
                </a:lnTo>
                <a:lnTo>
                  <a:pt x="97411" y="63703"/>
                </a:lnTo>
                <a:lnTo>
                  <a:pt x="103058" y="71851"/>
                </a:lnTo>
                <a:lnTo>
                  <a:pt x="103058" y="71851"/>
                </a:lnTo>
                <a:lnTo>
                  <a:pt x="103341" y="72592"/>
                </a:lnTo>
                <a:lnTo>
                  <a:pt x="103341" y="73703"/>
                </a:lnTo>
                <a:lnTo>
                  <a:pt x="103058" y="74444"/>
                </a:lnTo>
                <a:lnTo>
                  <a:pt x="102494" y="75185"/>
                </a:lnTo>
                <a:lnTo>
                  <a:pt x="102494" y="75185"/>
                </a:lnTo>
                <a:lnTo>
                  <a:pt x="102211" y="75185"/>
                </a:lnTo>
                <a:lnTo>
                  <a:pt x="101364" y="75555"/>
                </a:lnTo>
                <a:lnTo>
                  <a:pt x="101364" y="75555"/>
                </a:lnTo>
                <a:lnTo>
                  <a:pt x="100800" y="75185"/>
                </a:lnTo>
                <a:lnTo>
                  <a:pt x="100235" y="74444"/>
                </a:lnTo>
                <a:lnTo>
                  <a:pt x="93741" y="63703"/>
                </a:lnTo>
                <a:lnTo>
                  <a:pt x="91482" y="63703"/>
                </a:lnTo>
                <a:lnTo>
                  <a:pt x="91482" y="63703"/>
                </a:lnTo>
                <a:lnTo>
                  <a:pt x="90917" y="69629"/>
                </a:lnTo>
                <a:lnTo>
                  <a:pt x="90070" y="75555"/>
                </a:lnTo>
                <a:lnTo>
                  <a:pt x="88941" y="80740"/>
                </a:lnTo>
                <a:lnTo>
                  <a:pt x="87247" y="85555"/>
                </a:lnTo>
                <a:lnTo>
                  <a:pt x="85270" y="90370"/>
                </a:lnTo>
                <a:lnTo>
                  <a:pt x="83011" y="95185"/>
                </a:lnTo>
                <a:lnTo>
                  <a:pt x="80470" y="99629"/>
                </a:lnTo>
                <a:lnTo>
                  <a:pt x="77082" y="103703"/>
                </a:lnTo>
                <a:lnTo>
                  <a:pt x="77082" y="103703"/>
                </a:lnTo>
                <a:lnTo>
                  <a:pt x="73694" y="107777"/>
                </a:lnTo>
                <a:lnTo>
                  <a:pt x="70023" y="111111"/>
                </a:lnTo>
                <a:lnTo>
                  <a:pt x="66635" y="113703"/>
                </a:lnTo>
                <a:lnTo>
                  <a:pt x="62682" y="115925"/>
                </a:lnTo>
                <a:lnTo>
                  <a:pt x="58729" y="117777"/>
                </a:lnTo>
                <a:lnTo>
                  <a:pt x="54494" y="118888"/>
                </a:lnTo>
                <a:lnTo>
                  <a:pt x="50258" y="120000"/>
                </a:lnTo>
                <a:lnTo>
                  <a:pt x="45741" y="120000"/>
                </a:lnTo>
                <a:lnTo>
                  <a:pt x="45741" y="120000"/>
                </a:lnTo>
                <a:lnTo>
                  <a:pt x="41223" y="119629"/>
                </a:lnTo>
                <a:lnTo>
                  <a:pt x="36705" y="118888"/>
                </a:lnTo>
                <a:lnTo>
                  <a:pt x="32470" y="117777"/>
                </a:lnTo>
                <a:lnTo>
                  <a:pt x="28235" y="115555"/>
                </a:lnTo>
                <a:lnTo>
                  <a:pt x="24282" y="113333"/>
                </a:lnTo>
                <a:lnTo>
                  <a:pt x="20611" y="110370"/>
                </a:lnTo>
                <a:lnTo>
                  <a:pt x="16941" y="106666"/>
                </a:lnTo>
                <a:lnTo>
                  <a:pt x="13552" y="102222"/>
                </a:lnTo>
                <a:lnTo>
                  <a:pt x="13552" y="102222"/>
                </a:lnTo>
                <a:lnTo>
                  <a:pt x="10447" y="97777"/>
                </a:lnTo>
                <a:lnTo>
                  <a:pt x="7623" y="93333"/>
                </a:lnTo>
                <a:lnTo>
                  <a:pt x="5364" y="88148"/>
                </a:lnTo>
                <a:lnTo>
                  <a:pt x="3388" y="83333"/>
                </a:lnTo>
                <a:lnTo>
                  <a:pt x="1976" y="77777"/>
                </a:lnTo>
                <a:lnTo>
                  <a:pt x="847" y="71851"/>
                </a:lnTo>
                <a:lnTo>
                  <a:pt x="282" y="65925"/>
                </a:lnTo>
                <a:lnTo>
                  <a:pt x="0" y="60000"/>
                </a:lnTo>
                <a:lnTo>
                  <a:pt x="0" y="60000"/>
                </a:lnTo>
                <a:lnTo>
                  <a:pt x="282" y="54074"/>
                </a:lnTo>
                <a:lnTo>
                  <a:pt x="847" y="48148"/>
                </a:lnTo>
                <a:lnTo>
                  <a:pt x="1976" y="42592"/>
                </a:lnTo>
                <a:lnTo>
                  <a:pt x="3388" y="37037"/>
                </a:lnTo>
                <a:lnTo>
                  <a:pt x="5364" y="31851"/>
                </a:lnTo>
                <a:lnTo>
                  <a:pt x="7623" y="27037"/>
                </a:lnTo>
                <a:lnTo>
                  <a:pt x="10447" y="22222"/>
                </a:lnTo>
                <a:lnTo>
                  <a:pt x="13552" y="17777"/>
                </a:lnTo>
                <a:lnTo>
                  <a:pt x="13552" y="17777"/>
                </a:lnTo>
                <a:lnTo>
                  <a:pt x="16941" y="13703"/>
                </a:lnTo>
                <a:lnTo>
                  <a:pt x="20611" y="10370"/>
                </a:lnTo>
                <a:lnTo>
                  <a:pt x="24282" y="6666"/>
                </a:lnTo>
                <a:lnTo>
                  <a:pt x="28235" y="4444"/>
                </a:lnTo>
                <a:lnTo>
                  <a:pt x="32470" y="2592"/>
                </a:lnTo>
                <a:lnTo>
                  <a:pt x="36705" y="1111"/>
                </a:lnTo>
                <a:lnTo>
                  <a:pt x="41223" y="370"/>
                </a:lnTo>
                <a:lnTo>
                  <a:pt x="45741" y="0"/>
                </a:lnTo>
                <a:lnTo>
                  <a:pt x="45741" y="0"/>
                </a:lnTo>
                <a:lnTo>
                  <a:pt x="50541" y="370"/>
                </a:lnTo>
                <a:lnTo>
                  <a:pt x="55058" y="1111"/>
                </a:lnTo>
                <a:lnTo>
                  <a:pt x="59294" y="2592"/>
                </a:lnTo>
                <a:lnTo>
                  <a:pt x="63529" y="4444"/>
                </a:lnTo>
                <a:lnTo>
                  <a:pt x="67200" y="6666"/>
                </a:lnTo>
                <a:lnTo>
                  <a:pt x="71152" y="10370"/>
                </a:lnTo>
                <a:lnTo>
                  <a:pt x="74541" y="13703"/>
                </a:lnTo>
                <a:lnTo>
                  <a:pt x="77929" y="17777"/>
                </a:lnTo>
                <a:lnTo>
                  <a:pt x="77929" y="17777"/>
                </a:lnTo>
                <a:lnTo>
                  <a:pt x="81317" y="22222"/>
                </a:lnTo>
                <a:lnTo>
                  <a:pt x="84141" y="27037"/>
                </a:lnTo>
                <a:lnTo>
                  <a:pt x="86400" y="31851"/>
                </a:lnTo>
                <a:lnTo>
                  <a:pt x="88376" y="37037"/>
                </a:lnTo>
                <a:lnTo>
                  <a:pt x="89788" y="42592"/>
                </a:lnTo>
                <a:lnTo>
                  <a:pt x="90635" y="48148"/>
                </a:lnTo>
                <a:lnTo>
                  <a:pt x="91482" y="54074"/>
                </a:lnTo>
                <a:lnTo>
                  <a:pt x="91482" y="60000"/>
                </a:lnTo>
                <a:lnTo>
                  <a:pt x="93741" y="60000"/>
                </a:lnTo>
                <a:lnTo>
                  <a:pt x="100235" y="49629"/>
                </a:lnTo>
                <a:lnTo>
                  <a:pt x="100235" y="49629"/>
                </a:lnTo>
                <a:lnTo>
                  <a:pt x="100800" y="48888"/>
                </a:lnTo>
                <a:lnTo>
                  <a:pt x="101364" y="48888"/>
                </a:lnTo>
                <a:lnTo>
                  <a:pt x="102211" y="48888"/>
                </a:lnTo>
                <a:lnTo>
                  <a:pt x="102776" y="49259"/>
                </a:lnTo>
                <a:lnTo>
                  <a:pt x="102776" y="49259"/>
                </a:lnTo>
                <a:lnTo>
                  <a:pt x="103058" y="50000"/>
                </a:lnTo>
                <a:lnTo>
                  <a:pt x="103341" y="50740"/>
                </a:lnTo>
                <a:lnTo>
                  <a:pt x="103341" y="51111"/>
                </a:lnTo>
                <a:lnTo>
                  <a:pt x="103058" y="51851"/>
                </a:lnTo>
                <a:lnTo>
                  <a:pt x="97411" y="60000"/>
                </a:lnTo>
                <a:lnTo>
                  <a:pt x="102494" y="60000"/>
                </a:lnTo>
                <a:lnTo>
                  <a:pt x="108988" y="49629"/>
                </a:lnTo>
                <a:lnTo>
                  <a:pt x="108988" y="49629"/>
                </a:lnTo>
                <a:lnTo>
                  <a:pt x="109552" y="48888"/>
                </a:lnTo>
                <a:lnTo>
                  <a:pt x="109835" y="48888"/>
                </a:lnTo>
                <a:lnTo>
                  <a:pt x="110400" y="48888"/>
                </a:lnTo>
                <a:lnTo>
                  <a:pt x="110964" y="49259"/>
                </a:lnTo>
                <a:lnTo>
                  <a:pt x="110964" y="49259"/>
                </a:lnTo>
                <a:lnTo>
                  <a:pt x="111529" y="50000"/>
                </a:lnTo>
                <a:lnTo>
                  <a:pt x="111811" y="50740"/>
                </a:lnTo>
                <a:lnTo>
                  <a:pt x="111529" y="51111"/>
                </a:lnTo>
                <a:lnTo>
                  <a:pt x="111247" y="51851"/>
                </a:lnTo>
                <a:lnTo>
                  <a:pt x="106164" y="60000"/>
                </a:lnTo>
                <a:lnTo>
                  <a:pt x="110117" y="60000"/>
                </a:lnTo>
                <a:lnTo>
                  <a:pt x="110117" y="60000"/>
                </a:lnTo>
                <a:lnTo>
                  <a:pt x="110400" y="60000"/>
                </a:lnTo>
                <a:lnTo>
                  <a:pt x="110682" y="60000"/>
                </a:lnTo>
                <a:lnTo>
                  <a:pt x="117176" y="49629"/>
                </a:lnTo>
                <a:lnTo>
                  <a:pt x="117176" y="49629"/>
                </a:lnTo>
                <a:lnTo>
                  <a:pt x="117741" y="48888"/>
                </a:lnTo>
                <a:lnTo>
                  <a:pt x="118305" y="48888"/>
                </a:lnTo>
                <a:lnTo>
                  <a:pt x="118870" y="48888"/>
                </a:lnTo>
                <a:lnTo>
                  <a:pt x="119435" y="49259"/>
                </a:lnTo>
                <a:lnTo>
                  <a:pt x="119435" y="49259"/>
                </a:lnTo>
                <a:lnTo>
                  <a:pt x="120000" y="50000"/>
                </a:lnTo>
                <a:lnTo>
                  <a:pt x="120000" y="50740"/>
                </a:lnTo>
                <a:lnTo>
                  <a:pt x="120000" y="51111"/>
                </a:lnTo>
                <a:lnTo>
                  <a:pt x="119717" y="51851"/>
                </a:lnTo>
                <a:lnTo>
                  <a:pt x="119717" y="51851"/>
                </a:lnTo>
                <a:close/>
                <a:moveTo>
                  <a:pt x="75105" y="101111"/>
                </a:moveTo>
                <a:lnTo>
                  <a:pt x="75105" y="101111"/>
                </a:lnTo>
                <a:lnTo>
                  <a:pt x="77929" y="97037"/>
                </a:lnTo>
                <a:lnTo>
                  <a:pt x="80752" y="92962"/>
                </a:lnTo>
                <a:lnTo>
                  <a:pt x="83011" y="88888"/>
                </a:lnTo>
                <a:lnTo>
                  <a:pt x="84705" y="84074"/>
                </a:lnTo>
                <a:lnTo>
                  <a:pt x="86117" y="79629"/>
                </a:lnTo>
                <a:lnTo>
                  <a:pt x="87247" y="74444"/>
                </a:lnTo>
                <a:lnTo>
                  <a:pt x="88094" y="69259"/>
                </a:lnTo>
                <a:lnTo>
                  <a:pt x="88658" y="63703"/>
                </a:lnTo>
                <a:lnTo>
                  <a:pt x="80188" y="63703"/>
                </a:lnTo>
                <a:lnTo>
                  <a:pt x="80188" y="63703"/>
                </a:lnTo>
                <a:lnTo>
                  <a:pt x="79623" y="68148"/>
                </a:lnTo>
                <a:lnTo>
                  <a:pt x="79058" y="71851"/>
                </a:lnTo>
                <a:lnTo>
                  <a:pt x="77929" y="76296"/>
                </a:lnTo>
                <a:lnTo>
                  <a:pt x="76517" y="80000"/>
                </a:lnTo>
                <a:lnTo>
                  <a:pt x="75105" y="83333"/>
                </a:lnTo>
                <a:lnTo>
                  <a:pt x="73411" y="86666"/>
                </a:lnTo>
                <a:lnTo>
                  <a:pt x="71435" y="90000"/>
                </a:lnTo>
                <a:lnTo>
                  <a:pt x="68894" y="92962"/>
                </a:lnTo>
                <a:lnTo>
                  <a:pt x="68894" y="92962"/>
                </a:lnTo>
                <a:lnTo>
                  <a:pt x="66635" y="95925"/>
                </a:lnTo>
                <a:lnTo>
                  <a:pt x="64094" y="98148"/>
                </a:lnTo>
                <a:lnTo>
                  <a:pt x="61270" y="100370"/>
                </a:lnTo>
                <a:lnTo>
                  <a:pt x="58447" y="101851"/>
                </a:lnTo>
                <a:lnTo>
                  <a:pt x="55623" y="103333"/>
                </a:lnTo>
                <a:lnTo>
                  <a:pt x="52235" y="104074"/>
                </a:lnTo>
                <a:lnTo>
                  <a:pt x="49129" y="105185"/>
                </a:lnTo>
                <a:lnTo>
                  <a:pt x="45741" y="105185"/>
                </a:lnTo>
                <a:lnTo>
                  <a:pt x="45741" y="105185"/>
                </a:lnTo>
                <a:lnTo>
                  <a:pt x="42352" y="105185"/>
                </a:lnTo>
                <a:lnTo>
                  <a:pt x="38964" y="104074"/>
                </a:lnTo>
                <a:lnTo>
                  <a:pt x="35858" y="102962"/>
                </a:lnTo>
                <a:lnTo>
                  <a:pt x="32752" y="101481"/>
                </a:lnTo>
                <a:lnTo>
                  <a:pt x="29647" y="99629"/>
                </a:lnTo>
                <a:lnTo>
                  <a:pt x="26823" y="97407"/>
                </a:lnTo>
                <a:lnTo>
                  <a:pt x="24282" y="94814"/>
                </a:lnTo>
                <a:lnTo>
                  <a:pt x="21741" y="91851"/>
                </a:lnTo>
                <a:lnTo>
                  <a:pt x="21741" y="91851"/>
                </a:lnTo>
                <a:lnTo>
                  <a:pt x="19200" y="88518"/>
                </a:lnTo>
                <a:lnTo>
                  <a:pt x="17223" y="84814"/>
                </a:lnTo>
                <a:lnTo>
                  <a:pt x="15529" y="81111"/>
                </a:lnTo>
                <a:lnTo>
                  <a:pt x="14117" y="77407"/>
                </a:lnTo>
                <a:lnTo>
                  <a:pt x="12988" y="73333"/>
                </a:lnTo>
                <a:lnTo>
                  <a:pt x="12141" y="68888"/>
                </a:lnTo>
                <a:lnTo>
                  <a:pt x="11858" y="64444"/>
                </a:lnTo>
                <a:lnTo>
                  <a:pt x="11576" y="60000"/>
                </a:lnTo>
                <a:lnTo>
                  <a:pt x="11576" y="60000"/>
                </a:lnTo>
                <a:lnTo>
                  <a:pt x="11858" y="55555"/>
                </a:lnTo>
                <a:lnTo>
                  <a:pt x="12141" y="51111"/>
                </a:lnTo>
                <a:lnTo>
                  <a:pt x="12988" y="47037"/>
                </a:lnTo>
                <a:lnTo>
                  <a:pt x="14117" y="42962"/>
                </a:lnTo>
                <a:lnTo>
                  <a:pt x="15529" y="38888"/>
                </a:lnTo>
                <a:lnTo>
                  <a:pt x="17223" y="35185"/>
                </a:lnTo>
                <a:lnTo>
                  <a:pt x="19200" y="31851"/>
                </a:lnTo>
                <a:lnTo>
                  <a:pt x="21741" y="28148"/>
                </a:lnTo>
                <a:lnTo>
                  <a:pt x="21741" y="28148"/>
                </a:lnTo>
                <a:lnTo>
                  <a:pt x="24282" y="25185"/>
                </a:lnTo>
                <a:lnTo>
                  <a:pt x="26823" y="22592"/>
                </a:lnTo>
                <a:lnTo>
                  <a:pt x="29647" y="20370"/>
                </a:lnTo>
                <a:lnTo>
                  <a:pt x="32752" y="18518"/>
                </a:lnTo>
                <a:lnTo>
                  <a:pt x="35858" y="17037"/>
                </a:lnTo>
                <a:lnTo>
                  <a:pt x="38964" y="15925"/>
                </a:lnTo>
                <a:lnTo>
                  <a:pt x="42352" y="15555"/>
                </a:lnTo>
                <a:lnTo>
                  <a:pt x="45741" y="15185"/>
                </a:lnTo>
                <a:lnTo>
                  <a:pt x="45741" y="15185"/>
                </a:lnTo>
                <a:lnTo>
                  <a:pt x="49129" y="15555"/>
                </a:lnTo>
                <a:lnTo>
                  <a:pt x="52517" y="15925"/>
                </a:lnTo>
                <a:lnTo>
                  <a:pt x="55905" y="17037"/>
                </a:lnTo>
                <a:lnTo>
                  <a:pt x="59011" y="18518"/>
                </a:lnTo>
                <a:lnTo>
                  <a:pt x="61835" y="20370"/>
                </a:lnTo>
                <a:lnTo>
                  <a:pt x="64658" y="22592"/>
                </a:lnTo>
                <a:lnTo>
                  <a:pt x="67482" y="25185"/>
                </a:lnTo>
                <a:lnTo>
                  <a:pt x="70023" y="28148"/>
                </a:lnTo>
                <a:lnTo>
                  <a:pt x="70023" y="28148"/>
                </a:lnTo>
                <a:lnTo>
                  <a:pt x="72282" y="31481"/>
                </a:lnTo>
                <a:lnTo>
                  <a:pt x="74258" y="35185"/>
                </a:lnTo>
                <a:lnTo>
                  <a:pt x="75952" y="38888"/>
                </a:lnTo>
                <a:lnTo>
                  <a:pt x="77364" y="42962"/>
                </a:lnTo>
                <a:lnTo>
                  <a:pt x="78776" y="47037"/>
                </a:lnTo>
                <a:lnTo>
                  <a:pt x="79623" y="51111"/>
                </a:lnTo>
                <a:lnTo>
                  <a:pt x="80188" y="55555"/>
                </a:lnTo>
                <a:lnTo>
                  <a:pt x="80188" y="60000"/>
                </a:lnTo>
                <a:lnTo>
                  <a:pt x="88658" y="60000"/>
                </a:lnTo>
                <a:lnTo>
                  <a:pt x="88658" y="60000"/>
                </a:lnTo>
                <a:lnTo>
                  <a:pt x="88658" y="54444"/>
                </a:lnTo>
                <a:lnTo>
                  <a:pt x="87811" y="48888"/>
                </a:lnTo>
                <a:lnTo>
                  <a:pt x="86964" y="43703"/>
                </a:lnTo>
                <a:lnTo>
                  <a:pt x="85552" y="38518"/>
                </a:lnTo>
                <a:lnTo>
                  <a:pt x="83858" y="33703"/>
                </a:lnTo>
                <a:lnTo>
                  <a:pt x="81600" y="28888"/>
                </a:lnTo>
                <a:lnTo>
                  <a:pt x="79341" y="24814"/>
                </a:lnTo>
                <a:lnTo>
                  <a:pt x="75952" y="20370"/>
                </a:lnTo>
                <a:lnTo>
                  <a:pt x="75952" y="20370"/>
                </a:lnTo>
                <a:lnTo>
                  <a:pt x="72847" y="16666"/>
                </a:lnTo>
                <a:lnTo>
                  <a:pt x="69458" y="13333"/>
                </a:lnTo>
                <a:lnTo>
                  <a:pt x="66070" y="10370"/>
                </a:lnTo>
                <a:lnTo>
                  <a:pt x="62400" y="7777"/>
                </a:lnTo>
                <a:lnTo>
                  <a:pt x="58447" y="5925"/>
                </a:lnTo>
                <a:lnTo>
                  <a:pt x="54211" y="4814"/>
                </a:lnTo>
                <a:lnTo>
                  <a:pt x="49976" y="4074"/>
                </a:lnTo>
                <a:lnTo>
                  <a:pt x="45741" y="3703"/>
                </a:lnTo>
                <a:lnTo>
                  <a:pt x="45741" y="3703"/>
                </a:lnTo>
                <a:lnTo>
                  <a:pt x="41505" y="4074"/>
                </a:lnTo>
                <a:lnTo>
                  <a:pt x="37270" y="4814"/>
                </a:lnTo>
                <a:lnTo>
                  <a:pt x="33317" y="5925"/>
                </a:lnTo>
                <a:lnTo>
                  <a:pt x="29364" y="7777"/>
                </a:lnTo>
                <a:lnTo>
                  <a:pt x="25694" y="10370"/>
                </a:lnTo>
                <a:lnTo>
                  <a:pt x="22023" y="13333"/>
                </a:lnTo>
                <a:lnTo>
                  <a:pt x="18917" y="16666"/>
                </a:lnTo>
                <a:lnTo>
                  <a:pt x="15529" y="20370"/>
                </a:lnTo>
                <a:lnTo>
                  <a:pt x="15529" y="20370"/>
                </a:lnTo>
                <a:lnTo>
                  <a:pt x="12705" y="24814"/>
                </a:lnTo>
                <a:lnTo>
                  <a:pt x="10164" y="28888"/>
                </a:lnTo>
                <a:lnTo>
                  <a:pt x="7623" y="33703"/>
                </a:lnTo>
                <a:lnTo>
                  <a:pt x="5929" y="38518"/>
                </a:lnTo>
                <a:lnTo>
                  <a:pt x="4517" y="43703"/>
                </a:lnTo>
                <a:lnTo>
                  <a:pt x="3670" y="48888"/>
                </a:lnTo>
                <a:lnTo>
                  <a:pt x="3105" y="54444"/>
                </a:lnTo>
                <a:lnTo>
                  <a:pt x="2823" y="60000"/>
                </a:lnTo>
                <a:lnTo>
                  <a:pt x="2823" y="60000"/>
                </a:lnTo>
                <a:lnTo>
                  <a:pt x="3105" y="65555"/>
                </a:lnTo>
                <a:lnTo>
                  <a:pt x="3670" y="71111"/>
                </a:lnTo>
                <a:lnTo>
                  <a:pt x="4517" y="76666"/>
                </a:lnTo>
                <a:lnTo>
                  <a:pt x="5929" y="81851"/>
                </a:lnTo>
                <a:lnTo>
                  <a:pt x="7623" y="86666"/>
                </a:lnTo>
                <a:lnTo>
                  <a:pt x="10164" y="91111"/>
                </a:lnTo>
                <a:lnTo>
                  <a:pt x="12705" y="95555"/>
                </a:lnTo>
                <a:lnTo>
                  <a:pt x="15529" y="99629"/>
                </a:lnTo>
                <a:lnTo>
                  <a:pt x="15529" y="99629"/>
                </a:lnTo>
                <a:lnTo>
                  <a:pt x="18917" y="103333"/>
                </a:lnTo>
                <a:lnTo>
                  <a:pt x="22023" y="107037"/>
                </a:lnTo>
                <a:lnTo>
                  <a:pt x="25694" y="110000"/>
                </a:lnTo>
                <a:lnTo>
                  <a:pt x="29364" y="112222"/>
                </a:lnTo>
                <a:lnTo>
                  <a:pt x="33317" y="114074"/>
                </a:lnTo>
                <a:lnTo>
                  <a:pt x="37270" y="115185"/>
                </a:lnTo>
                <a:lnTo>
                  <a:pt x="41505" y="115925"/>
                </a:lnTo>
                <a:lnTo>
                  <a:pt x="45741" y="116296"/>
                </a:lnTo>
                <a:lnTo>
                  <a:pt x="45741" y="116296"/>
                </a:lnTo>
                <a:lnTo>
                  <a:pt x="49976" y="116296"/>
                </a:lnTo>
                <a:lnTo>
                  <a:pt x="53929" y="115555"/>
                </a:lnTo>
                <a:lnTo>
                  <a:pt x="57882" y="114074"/>
                </a:lnTo>
                <a:lnTo>
                  <a:pt x="61835" y="112592"/>
                </a:lnTo>
                <a:lnTo>
                  <a:pt x="65223" y="110370"/>
                </a:lnTo>
                <a:lnTo>
                  <a:pt x="68611" y="107777"/>
                </a:lnTo>
                <a:lnTo>
                  <a:pt x="72000" y="104814"/>
                </a:lnTo>
                <a:lnTo>
                  <a:pt x="75105" y="101111"/>
                </a:lnTo>
                <a:lnTo>
                  <a:pt x="75105" y="101111"/>
                </a:lnTo>
                <a:close/>
                <a:moveTo>
                  <a:pt x="77082" y="60000"/>
                </a:moveTo>
                <a:lnTo>
                  <a:pt x="77082" y="60000"/>
                </a:lnTo>
                <a:lnTo>
                  <a:pt x="77082" y="55925"/>
                </a:lnTo>
                <a:lnTo>
                  <a:pt x="76517" y="51851"/>
                </a:lnTo>
                <a:lnTo>
                  <a:pt x="75952" y="48148"/>
                </a:lnTo>
                <a:lnTo>
                  <a:pt x="74823" y="44444"/>
                </a:lnTo>
                <a:lnTo>
                  <a:pt x="73694" y="40370"/>
                </a:lnTo>
                <a:lnTo>
                  <a:pt x="72000" y="37037"/>
                </a:lnTo>
                <a:lnTo>
                  <a:pt x="70305" y="34074"/>
                </a:lnTo>
                <a:lnTo>
                  <a:pt x="68047" y="30740"/>
                </a:lnTo>
                <a:lnTo>
                  <a:pt x="68047" y="30740"/>
                </a:lnTo>
                <a:lnTo>
                  <a:pt x="65788" y="28148"/>
                </a:lnTo>
                <a:lnTo>
                  <a:pt x="63247" y="25555"/>
                </a:lnTo>
                <a:lnTo>
                  <a:pt x="60705" y="23703"/>
                </a:lnTo>
                <a:lnTo>
                  <a:pt x="58164" y="21851"/>
                </a:lnTo>
                <a:lnTo>
                  <a:pt x="55341" y="20740"/>
                </a:lnTo>
                <a:lnTo>
                  <a:pt x="51952" y="19629"/>
                </a:lnTo>
                <a:lnTo>
                  <a:pt x="48847" y="19259"/>
                </a:lnTo>
                <a:lnTo>
                  <a:pt x="45741" y="18888"/>
                </a:lnTo>
                <a:lnTo>
                  <a:pt x="45741" y="18888"/>
                </a:lnTo>
                <a:lnTo>
                  <a:pt x="42635" y="19259"/>
                </a:lnTo>
                <a:lnTo>
                  <a:pt x="39529" y="19629"/>
                </a:lnTo>
                <a:lnTo>
                  <a:pt x="36705" y="20740"/>
                </a:lnTo>
                <a:lnTo>
                  <a:pt x="33882" y="21851"/>
                </a:lnTo>
                <a:lnTo>
                  <a:pt x="30776" y="23703"/>
                </a:lnTo>
                <a:lnTo>
                  <a:pt x="28235" y="25555"/>
                </a:lnTo>
                <a:lnTo>
                  <a:pt x="25976" y="28148"/>
                </a:lnTo>
                <a:lnTo>
                  <a:pt x="23435" y="30740"/>
                </a:lnTo>
                <a:lnTo>
                  <a:pt x="23435" y="30740"/>
                </a:lnTo>
                <a:lnTo>
                  <a:pt x="21458" y="34074"/>
                </a:lnTo>
                <a:lnTo>
                  <a:pt x="19482" y="37037"/>
                </a:lnTo>
                <a:lnTo>
                  <a:pt x="18070" y="40370"/>
                </a:lnTo>
                <a:lnTo>
                  <a:pt x="16658" y="44444"/>
                </a:lnTo>
                <a:lnTo>
                  <a:pt x="15811" y="48148"/>
                </a:lnTo>
                <a:lnTo>
                  <a:pt x="14964" y="51851"/>
                </a:lnTo>
                <a:lnTo>
                  <a:pt x="14682" y="55925"/>
                </a:lnTo>
                <a:lnTo>
                  <a:pt x="14400" y="60000"/>
                </a:lnTo>
                <a:lnTo>
                  <a:pt x="14400" y="60000"/>
                </a:lnTo>
                <a:lnTo>
                  <a:pt x="14682" y="64074"/>
                </a:lnTo>
                <a:lnTo>
                  <a:pt x="14964" y="68148"/>
                </a:lnTo>
                <a:lnTo>
                  <a:pt x="15811" y="72222"/>
                </a:lnTo>
                <a:lnTo>
                  <a:pt x="16658" y="75925"/>
                </a:lnTo>
                <a:lnTo>
                  <a:pt x="18070" y="79629"/>
                </a:lnTo>
                <a:lnTo>
                  <a:pt x="19482" y="82962"/>
                </a:lnTo>
                <a:lnTo>
                  <a:pt x="21458" y="86296"/>
                </a:lnTo>
                <a:lnTo>
                  <a:pt x="23435" y="89259"/>
                </a:lnTo>
                <a:lnTo>
                  <a:pt x="23435" y="89259"/>
                </a:lnTo>
                <a:lnTo>
                  <a:pt x="25976" y="92222"/>
                </a:lnTo>
                <a:lnTo>
                  <a:pt x="28235" y="94444"/>
                </a:lnTo>
                <a:lnTo>
                  <a:pt x="30776" y="96666"/>
                </a:lnTo>
                <a:lnTo>
                  <a:pt x="33882" y="98148"/>
                </a:lnTo>
                <a:lnTo>
                  <a:pt x="36705" y="99629"/>
                </a:lnTo>
                <a:lnTo>
                  <a:pt x="39529" y="100370"/>
                </a:lnTo>
                <a:lnTo>
                  <a:pt x="42635" y="101111"/>
                </a:lnTo>
                <a:lnTo>
                  <a:pt x="45741" y="101111"/>
                </a:lnTo>
                <a:lnTo>
                  <a:pt x="45741" y="101111"/>
                </a:lnTo>
                <a:lnTo>
                  <a:pt x="48847" y="101111"/>
                </a:lnTo>
                <a:lnTo>
                  <a:pt x="51670" y="100370"/>
                </a:lnTo>
                <a:lnTo>
                  <a:pt x="54494" y="99629"/>
                </a:lnTo>
                <a:lnTo>
                  <a:pt x="57317" y="98518"/>
                </a:lnTo>
                <a:lnTo>
                  <a:pt x="59858" y="97037"/>
                </a:lnTo>
                <a:lnTo>
                  <a:pt x="62400" y="95185"/>
                </a:lnTo>
                <a:lnTo>
                  <a:pt x="64658" y="92962"/>
                </a:lnTo>
                <a:lnTo>
                  <a:pt x="66917" y="90370"/>
                </a:lnTo>
                <a:lnTo>
                  <a:pt x="66917" y="90370"/>
                </a:lnTo>
                <a:lnTo>
                  <a:pt x="69176" y="87777"/>
                </a:lnTo>
                <a:lnTo>
                  <a:pt x="70870" y="84814"/>
                </a:lnTo>
                <a:lnTo>
                  <a:pt x="72564" y="81851"/>
                </a:lnTo>
                <a:lnTo>
                  <a:pt x="73976" y="78518"/>
                </a:lnTo>
                <a:lnTo>
                  <a:pt x="75105" y="75185"/>
                </a:lnTo>
                <a:lnTo>
                  <a:pt x="75952" y="71481"/>
                </a:lnTo>
                <a:lnTo>
                  <a:pt x="76517" y="67777"/>
                </a:lnTo>
                <a:lnTo>
                  <a:pt x="77082" y="63703"/>
                </a:lnTo>
                <a:lnTo>
                  <a:pt x="68611" y="63703"/>
                </a:lnTo>
                <a:lnTo>
                  <a:pt x="68611" y="63703"/>
                </a:lnTo>
                <a:lnTo>
                  <a:pt x="68047" y="66666"/>
                </a:lnTo>
                <a:lnTo>
                  <a:pt x="67764" y="69259"/>
                </a:lnTo>
                <a:lnTo>
                  <a:pt x="66917" y="71481"/>
                </a:lnTo>
                <a:lnTo>
                  <a:pt x="66070" y="74444"/>
                </a:lnTo>
                <a:lnTo>
                  <a:pt x="64941" y="76666"/>
                </a:lnTo>
                <a:lnTo>
                  <a:pt x="63811" y="78888"/>
                </a:lnTo>
                <a:lnTo>
                  <a:pt x="62400" y="80740"/>
                </a:lnTo>
                <a:lnTo>
                  <a:pt x="60988" y="82592"/>
                </a:lnTo>
                <a:lnTo>
                  <a:pt x="60988" y="82592"/>
                </a:lnTo>
                <a:lnTo>
                  <a:pt x="59294" y="84444"/>
                </a:lnTo>
                <a:lnTo>
                  <a:pt x="57600" y="85925"/>
                </a:lnTo>
                <a:lnTo>
                  <a:pt x="55905" y="87037"/>
                </a:lnTo>
                <a:lnTo>
                  <a:pt x="53647" y="88148"/>
                </a:lnTo>
                <a:lnTo>
                  <a:pt x="51952" y="88888"/>
                </a:lnTo>
                <a:lnTo>
                  <a:pt x="49976" y="89629"/>
                </a:lnTo>
                <a:lnTo>
                  <a:pt x="48000" y="90000"/>
                </a:lnTo>
                <a:lnTo>
                  <a:pt x="45741" y="90000"/>
                </a:lnTo>
                <a:lnTo>
                  <a:pt x="45741" y="90000"/>
                </a:lnTo>
                <a:lnTo>
                  <a:pt x="43482" y="90000"/>
                </a:lnTo>
                <a:lnTo>
                  <a:pt x="41223" y="89629"/>
                </a:lnTo>
                <a:lnTo>
                  <a:pt x="39247" y="88888"/>
                </a:lnTo>
                <a:lnTo>
                  <a:pt x="37270" y="87777"/>
                </a:lnTo>
                <a:lnTo>
                  <a:pt x="35294" y="86666"/>
                </a:lnTo>
                <a:lnTo>
                  <a:pt x="33317" y="85185"/>
                </a:lnTo>
                <a:lnTo>
                  <a:pt x="31623" y="83333"/>
                </a:lnTo>
                <a:lnTo>
                  <a:pt x="29647" y="81481"/>
                </a:lnTo>
                <a:lnTo>
                  <a:pt x="29647" y="81481"/>
                </a:lnTo>
                <a:lnTo>
                  <a:pt x="27952" y="79259"/>
                </a:lnTo>
                <a:lnTo>
                  <a:pt x="26541" y="76666"/>
                </a:lnTo>
                <a:lnTo>
                  <a:pt x="25411" y="74444"/>
                </a:lnTo>
                <a:lnTo>
                  <a:pt x="24564" y="71481"/>
                </a:lnTo>
                <a:lnTo>
                  <a:pt x="24000" y="68888"/>
                </a:lnTo>
                <a:lnTo>
                  <a:pt x="23435" y="65925"/>
                </a:lnTo>
                <a:lnTo>
                  <a:pt x="23152" y="62962"/>
                </a:lnTo>
                <a:lnTo>
                  <a:pt x="22870" y="60000"/>
                </a:lnTo>
                <a:lnTo>
                  <a:pt x="22870" y="60000"/>
                </a:lnTo>
                <a:lnTo>
                  <a:pt x="23152" y="57037"/>
                </a:lnTo>
                <a:lnTo>
                  <a:pt x="23435" y="54074"/>
                </a:lnTo>
                <a:lnTo>
                  <a:pt x="24000" y="51481"/>
                </a:lnTo>
                <a:lnTo>
                  <a:pt x="24564" y="48518"/>
                </a:lnTo>
                <a:lnTo>
                  <a:pt x="25411" y="46296"/>
                </a:lnTo>
                <a:lnTo>
                  <a:pt x="26541" y="43703"/>
                </a:lnTo>
                <a:lnTo>
                  <a:pt x="27952" y="41111"/>
                </a:lnTo>
                <a:lnTo>
                  <a:pt x="29647" y="38888"/>
                </a:lnTo>
                <a:lnTo>
                  <a:pt x="29647" y="38888"/>
                </a:lnTo>
                <a:lnTo>
                  <a:pt x="31623" y="36666"/>
                </a:lnTo>
                <a:lnTo>
                  <a:pt x="33317" y="34814"/>
                </a:lnTo>
                <a:lnTo>
                  <a:pt x="35294" y="33333"/>
                </a:lnTo>
                <a:lnTo>
                  <a:pt x="37270" y="32222"/>
                </a:lnTo>
                <a:lnTo>
                  <a:pt x="39247" y="31111"/>
                </a:lnTo>
                <a:lnTo>
                  <a:pt x="41223" y="30740"/>
                </a:lnTo>
                <a:lnTo>
                  <a:pt x="43482" y="30370"/>
                </a:lnTo>
                <a:lnTo>
                  <a:pt x="45741" y="30000"/>
                </a:lnTo>
                <a:lnTo>
                  <a:pt x="45741" y="30000"/>
                </a:lnTo>
                <a:lnTo>
                  <a:pt x="48000" y="30370"/>
                </a:lnTo>
                <a:lnTo>
                  <a:pt x="50258" y="30740"/>
                </a:lnTo>
                <a:lnTo>
                  <a:pt x="52517" y="31111"/>
                </a:lnTo>
                <a:lnTo>
                  <a:pt x="54494" y="32222"/>
                </a:lnTo>
                <a:lnTo>
                  <a:pt x="56752" y="33333"/>
                </a:lnTo>
                <a:lnTo>
                  <a:pt x="58447" y="34814"/>
                </a:lnTo>
                <a:lnTo>
                  <a:pt x="60423" y="36666"/>
                </a:lnTo>
                <a:lnTo>
                  <a:pt x="62117" y="38888"/>
                </a:lnTo>
                <a:lnTo>
                  <a:pt x="62117" y="38888"/>
                </a:lnTo>
                <a:lnTo>
                  <a:pt x="63529" y="41111"/>
                </a:lnTo>
                <a:lnTo>
                  <a:pt x="64941" y="43703"/>
                </a:lnTo>
                <a:lnTo>
                  <a:pt x="66070" y="46296"/>
                </a:lnTo>
                <a:lnTo>
                  <a:pt x="66917" y="48518"/>
                </a:lnTo>
                <a:lnTo>
                  <a:pt x="67764" y="51481"/>
                </a:lnTo>
                <a:lnTo>
                  <a:pt x="68329" y="54074"/>
                </a:lnTo>
                <a:lnTo>
                  <a:pt x="68611" y="57037"/>
                </a:lnTo>
                <a:lnTo>
                  <a:pt x="68611" y="60000"/>
                </a:lnTo>
                <a:lnTo>
                  <a:pt x="77082" y="60000"/>
                </a:lnTo>
                <a:close/>
                <a:moveTo>
                  <a:pt x="65788" y="60000"/>
                </a:moveTo>
                <a:lnTo>
                  <a:pt x="65788" y="60000"/>
                </a:lnTo>
                <a:lnTo>
                  <a:pt x="65788" y="57407"/>
                </a:lnTo>
                <a:lnTo>
                  <a:pt x="65505" y="54814"/>
                </a:lnTo>
                <a:lnTo>
                  <a:pt x="64941" y="52222"/>
                </a:lnTo>
                <a:lnTo>
                  <a:pt x="64376" y="50000"/>
                </a:lnTo>
                <a:lnTo>
                  <a:pt x="63529" y="47777"/>
                </a:lnTo>
                <a:lnTo>
                  <a:pt x="62682" y="45555"/>
                </a:lnTo>
                <a:lnTo>
                  <a:pt x="61270" y="43703"/>
                </a:lnTo>
                <a:lnTo>
                  <a:pt x="60141" y="41111"/>
                </a:lnTo>
                <a:lnTo>
                  <a:pt x="60141" y="41111"/>
                </a:lnTo>
                <a:lnTo>
                  <a:pt x="58447" y="39629"/>
                </a:lnTo>
                <a:lnTo>
                  <a:pt x="57035" y="38148"/>
                </a:lnTo>
                <a:lnTo>
                  <a:pt x="55341" y="36666"/>
                </a:lnTo>
                <a:lnTo>
                  <a:pt x="53364" y="35555"/>
                </a:lnTo>
                <a:lnTo>
                  <a:pt x="51670" y="34814"/>
                </a:lnTo>
                <a:lnTo>
                  <a:pt x="49694" y="34074"/>
                </a:lnTo>
                <a:lnTo>
                  <a:pt x="47717" y="33703"/>
                </a:lnTo>
                <a:lnTo>
                  <a:pt x="45741" y="33703"/>
                </a:lnTo>
                <a:lnTo>
                  <a:pt x="45741" y="33703"/>
                </a:lnTo>
                <a:lnTo>
                  <a:pt x="43764" y="34074"/>
                </a:lnTo>
                <a:lnTo>
                  <a:pt x="41788" y="34074"/>
                </a:lnTo>
                <a:lnTo>
                  <a:pt x="40094" y="34814"/>
                </a:lnTo>
                <a:lnTo>
                  <a:pt x="38400" y="35555"/>
                </a:lnTo>
                <a:lnTo>
                  <a:pt x="36423" y="36666"/>
                </a:lnTo>
                <a:lnTo>
                  <a:pt x="35011" y="38148"/>
                </a:lnTo>
                <a:lnTo>
                  <a:pt x="33317" y="39629"/>
                </a:lnTo>
                <a:lnTo>
                  <a:pt x="31905" y="41851"/>
                </a:lnTo>
                <a:lnTo>
                  <a:pt x="31905" y="41851"/>
                </a:lnTo>
                <a:lnTo>
                  <a:pt x="30211" y="43703"/>
                </a:lnTo>
                <a:lnTo>
                  <a:pt x="29082" y="45925"/>
                </a:lnTo>
                <a:lnTo>
                  <a:pt x="27952" y="47777"/>
                </a:lnTo>
                <a:lnTo>
                  <a:pt x="27105" y="50000"/>
                </a:lnTo>
                <a:lnTo>
                  <a:pt x="26541" y="52592"/>
                </a:lnTo>
                <a:lnTo>
                  <a:pt x="26258" y="54814"/>
                </a:lnTo>
                <a:lnTo>
                  <a:pt x="25976" y="57407"/>
                </a:lnTo>
                <a:lnTo>
                  <a:pt x="25694" y="60000"/>
                </a:lnTo>
                <a:lnTo>
                  <a:pt x="25694" y="60000"/>
                </a:lnTo>
                <a:lnTo>
                  <a:pt x="25976" y="62592"/>
                </a:lnTo>
                <a:lnTo>
                  <a:pt x="26258" y="65185"/>
                </a:lnTo>
                <a:lnTo>
                  <a:pt x="26541" y="67777"/>
                </a:lnTo>
                <a:lnTo>
                  <a:pt x="27105" y="70000"/>
                </a:lnTo>
                <a:lnTo>
                  <a:pt x="27952" y="72222"/>
                </a:lnTo>
                <a:lnTo>
                  <a:pt x="29082" y="74814"/>
                </a:lnTo>
                <a:lnTo>
                  <a:pt x="30211" y="76666"/>
                </a:lnTo>
                <a:lnTo>
                  <a:pt x="31905" y="78888"/>
                </a:lnTo>
                <a:lnTo>
                  <a:pt x="31905" y="78888"/>
                </a:lnTo>
                <a:lnTo>
                  <a:pt x="33317" y="80370"/>
                </a:lnTo>
                <a:lnTo>
                  <a:pt x="35011" y="82222"/>
                </a:lnTo>
                <a:lnTo>
                  <a:pt x="36423" y="83333"/>
                </a:lnTo>
                <a:lnTo>
                  <a:pt x="38400" y="84444"/>
                </a:lnTo>
                <a:lnTo>
                  <a:pt x="40094" y="85185"/>
                </a:lnTo>
                <a:lnTo>
                  <a:pt x="41788" y="85925"/>
                </a:lnTo>
                <a:lnTo>
                  <a:pt x="43764" y="86296"/>
                </a:lnTo>
                <a:lnTo>
                  <a:pt x="45741" y="86296"/>
                </a:lnTo>
                <a:lnTo>
                  <a:pt x="45741" y="86296"/>
                </a:lnTo>
                <a:lnTo>
                  <a:pt x="49411" y="85925"/>
                </a:lnTo>
                <a:lnTo>
                  <a:pt x="52800" y="84814"/>
                </a:lnTo>
                <a:lnTo>
                  <a:pt x="56188" y="82962"/>
                </a:lnTo>
                <a:lnTo>
                  <a:pt x="59011" y="80000"/>
                </a:lnTo>
                <a:lnTo>
                  <a:pt x="59011" y="80000"/>
                </a:lnTo>
                <a:lnTo>
                  <a:pt x="61552" y="76666"/>
                </a:lnTo>
                <a:lnTo>
                  <a:pt x="63529" y="72592"/>
                </a:lnTo>
                <a:lnTo>
                  <a:pt x="64941" y="68148"/>
                </a:lnTo>
                <a:lnTo>
                  <a:pt x="65788" y="63703"/>
                </a:lnTo>
                <a:lnTo>
                  <a:pt x="57035" y="63703"/>
                </a:lnTo>
                <a:lnTo>
                  <a:pt x="57035" y="63703"/>
                </a:lnTo>
                <a:lnTo>
                  <a:pt x="56470" y="65925"/>
                </a:lnTo>
                <a:lnTo>
                  <a:pt x="55623" y="68148"/>
                </a:lnTo>
                <a:lnTo>
                  <a:pt x="54211" y="70000"/>
                </a:lnTo>
                <a:lnTo>
                  <a:pt x="52800" y="71851"/>
                </a:lnTo>
                <a:lnTo>
                  <a:pt x="52800" y="71851"/>
                </a:lnTo>
                <a:lnTo>
                  <a:pt x="51105" y="73333"/>
                </a:lnTo>
                <a:lnTo>
                  <a:pt x="49411" y="74444"/>
                </a:lnTo>
                <a:lnTo>
                  <a:pt x="47717" y="75185"/>
                </a:lnTo>
                <a:lnTo>
                  <a:pt x="45741" y="75185"/>
                </a:lnTo>
                <a:lnTo>
                  <a:pt x="45741" y="75185"/>
                </a:lnTo>
                <a:lnTo>
                  <a:pt x="43482" y="74814"/>
                </a:lnTo>
                <a:lnTo>
                  <a:pt x="41505" y="74074"/>
                </a:lnTo>
                <a:lnTo>
                  <a:pt x="39529" y="72592"/>
                </a:lnTo>
                <a:lnTo>
                  <a:pt x="37835" y="70370"/>
                </a:lnTo>
                <a:lnTo>
                  <a:pt x="37835" y="70370"/>
                </a:lnTo>
                <a:lnTo>
                  <a:pt x="36423" y="68148"/>
                </a:lnTo>
                <a:lnTo>
                  <a:pt x="35294" y="65555"/>
                </a:lnTo>
                <a:lnTo>
                  <a:pt x="34729" y="62962"/>
                </a:lnTo>
                <a:lnTo>
                  <a:pt x="34447" y="60000"/>
                </a:lnTo>
                <a:lnTo>
                  <a:pt x="34447" y="60000"/>
                </a:lnTo>
                <a:lnTo>
                  <a:pt x="34729" y="57037"/>
                </a:lnTo>
                <a:lnTo>
                  <a:pt x="35294" y="54444"/>
                </a:lnTo>
                <a:lnTo>
                  <a:pt x="36423" y="51851"/>
                </a:lnTo>
                <a:lnTo>
                  <a:pt x="37835" y="49629"/>
                </a:lnTo>
                <a:lnTo>
                  <a:pt x="37835" y="49629"/>
                </a:lnTo>
                <a:lnTo>
                  <a:pt x="39529" y="47777"/>
                </a:lnTo>
                <a:lnTo>
                  <a:pt x="41505" y="46296"/>
                </a:lnTo>
                <a:lnTo>
                  <a:pt x="43482" y="45555"/>
                </a:lnTo>
                <a:lnTo>
                  <a:pt x="45741" y="45185"/>
                </a:lnTo>
                <a:lnTo>
                  <a:pt x="45741" y="45185"/>
                </a:lnTo>
                <a:lnTo>
                  <a:pt x="48000" y="45555"/>
                </a:lnTo>
                <a:lnTo>
                  <a:pt x="49976" y="46296"/>
                </a:lnTo>
                <a:lnTo>
                  <a:pt x="51952" y="47777"/>
                </a:lnTo>
                <a:lnTo>
                  <a:pt x="53647" y="49629"/>
                </a:lnTo>
                <a:lnTo>
                  <a:pt x="53647" y="49629"/>
                </a:lnTo>
                <a:lnTo>
                  <a:pt x="55623" y="51851"/>
                </a:lnTo>
                <a:lnTo>
                  <a:pt x="56470" y="54444"/>
                </a:lnTo>
                <a:lnTo>
                  <a:pt x="57317" y="57037"/>
                </a:lnTo>
                <a:lnTo>
                  <a:pt x="57317" y="60000"/>
                </a:lnTo>
                <a:lnTo>
                  <a:pt x="65788" y="60000"/>
                </a:lnTo>
                <a:close/>
                <a:moveTo>
                  <a:pt x="45741" y="61851"/>
                </a:moveTo>
                <a:lnTo>
                  <a:pt x="45741" y="61851"/>
                </a:lnTo>
                <a:lnTo>
                  <a:pt x="45741" y="61111"/>
                </a:lnTo>
                <a:lnTo>
                  <a:pt x="46023" y="60370"/>
                </a:lnTo>
                <a:lnTo>
                  <a:pt x="46588" y="60000"/>
                </a:lnTo>
                <a:lnTo>
                  <a:pt x="47152" y="60000"/>
                </a:lnTo>
                <a:lnTo>
                  <a:pt x="54211" y="60000"/>
                </a:lnTo>
                <a:lnTo>
                  <a:pt x="54211" y="60000"/>
                </a:lnTo>
                <a:lnTo>
                  <a:pt x="54211" y="57777"/>
                </a:lnTo>
                <a:lnTo>
                  <a:pt x="53647" y="55925"/>
                </a:lnTo>
                <a:lnTo>
                  <a:pt x="52800" y="54074"/>
                </a:lnTo>
                <a:lnTo>
                  <a:pt x="51670" y="52222"/>
                </a:lnTo>
                <a:lnTo>
                  <a:pt x="51670" y="52222"/>
                </a:lnTo>
                <a:lnTo>
                  <a:pt x="50541" y="50740"/>
                </a:lnTo>
                <a:lnTo>
                  <a:pt x="49129" y="49629"/>
                </a:lnTo>
                <a:lnTo>
                  <a:pt x="47435" y="49259"/>
                </a:lnTo>
                <a:lnTo>
                  <a:pt x="45741" y="48888"/>
                </a:lnTo>
                <a:lnTo>
                  <a:pt x="45741" y="48888"/>
                </a:lnTo>
                <a:lnTo>
                  <a:pt x="44047" y="49259"/>
                </a:lnTo>
                <a:lnTo>
                  <a:pt x="42635" y="49629"/>
                </a:lnTo>
                <a:lnTo>
                  <a:pt x="41223" y="50740"/>
                </a:lnTo>
                <a:lnTo>
                  <a:pt x="39811" y="52222"/>
                </a:lnTo>
                <a:lnTo>
                  <a:pt x="39811" y="52222"/>
                </a:lnTo>
                <a:lnTo>
                  <a:pt x="38682" y="54074"/>
                </a:lnTo>
                <a:lnTo>
                  <a:pt x="37835" y="55925"/>
                </a:lnTo>
                <a:lnTo>
                  <a:pt x="37552" y="57777"/>
                </a:lnTo>
                <a:lnTo>
                  <a:pt x="37270" y="60000"/>
                </a:lnTo>
                <a:lnTo>
                  <a:pt x="37270" y="60000"/>
                </a:lnTo>
                <a:lnTo>
                  <a:pt x="37552" y="62222"/>
                </a:lnTo>
                <a:lnTo>
                  <a:pt x="37835" y="64444"/>
                </a:lnTo>
                <a:lnTo>
                  <a:pt x="38682" y="66296"/>
                </a:lnTo>
                <a:lnTo>
                  <a:pt x="39811" y="67777"/>
                </a:lnTo>
                <a:lnTo>
                  <a:pt x="39811" y="67777"/>
                </a:lnTo>
                <a:lnTo>
                  <a:pt x="41223" y="69259"/>
                </a:lnTo>
                <a:lnTo>
                  <a:pt x="42635" y="70370"/>
                </a:lnTo>
                <a:lnTo>
                  <a:pt x="44047" y="71111"/>
                </a:lnTo>
                <a:lnTo>
                  <a:pt x="45741" y="71111"/>
                </a:lnTo>
                <a:lnTo>
                  <a:pt x="45741" y="71111"/>
                </a:lnTo>
                <a:lnTo>
                  <a:pt x="47152" y="71111"/>
                </a:lnTo>
                <a:lnTo>
                  <a:pt x="48282" y="70740"/>
                </a:lnTo>
                <a:lnTo>
                  <a:pt x="49411" y="70000"/>
                </a:lnTo>
                <a:lnTo>
                  <a:pt x="50541" y="69259"/>
                </a:lnTo>
                <a:lnTo>
                  <a:pt x="50541" y="69259"/>
                </a:lnTo>
                <a:lnTo>
                  <a:pt x="51670" y="68148"/>
                </a:lnTo>
                <a:lnTo>
                  <a:pt x="52517" y="66666"/>
                </a:lnTo>
                <a:lnTo>
                  <a:pt x="53364" y="65185"/>
                </a:lnTo>
                <a:lnTo>
                  <a:pt x="53647" y="63703"/>
                </a:lnTo>
                <a:lnTo>
                  <a:pt x="47152" y="63703"/>
                </a:lnTo>
                <a:lnTo>
                  <a:pt x="47152" y="63703"/>
                </a:lnTo>
                <a:lnTo>
                  <a:pt x="46588" y="63703"/>
                </a:lnTo>
                <a:lnTo>
                  <a:pt x="46023" y="63333"/>
                </a:lnTo>
                <a:lnTo>
                  <a:pt x="45741" y="62962"/>
                </a:lnTo>
                <a:lnTo>
                  <a:pt x="45741" y="61851"/>
                </a:lnTo>
                <a:lnTo>
                  <a:pt x="45741" y="61851"/>
                </a:lnTo>
                <a:close/>
              </a:path>
            </a:pathLst>
          </a:custGeom>
          <a:solidFill>
            <a:srgbClr val="5C7229"/>
          </a:solidFill>
          <a:ln>
            <a:noFill/>
          </a:ln>
        </p:spPr>
        <p:txBody>
          <a:bodyPr anchor="ctr"/>
          <a:lstStyle/>
          <a:p>
            <a:pPr algn="ctr"/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667385" y="905510"/>
            <a:ext cx="7809230" cy="34433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  <a:sym typeface="Webdings" panose="05030102010509060703" charset="0"/>
              </a:rPr>
              <a:t></a:t>
            </a:r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在教育教学过程中, 教师应处于主要的地位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首先, 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教师受社会委托,担负着为社会塑造新人的使命。</a:t>
            </a:r>
          </a:p>
          <a:p>
            <a:pPr>
              <a:lnSpc>
                <a:spcPct val="150000"/>
              </a:lnSpc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其次, 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教育本身是有目的, 有计划的育人过程,人的发展是在教育过程中靠教育者有组织有计划地系统培养实现的。</a:t>
            </a:r>
          </a:p>
          <a:p>
            <a:pPr>
              <a:lnSpc>
                <a:spcPct val="150000"/>
              </a:lnSpc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另外, 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学习过程最重要的特点是以学习间接知识为主的,这也决定了师生关系中教师的主要地位。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665797" y="265508"/>
            <a:ext cx="7812405" cy="4920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4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三、教师的任务</a:t>
            </a:r>
            <a:endParaRPr lang="zh-CN" altLang="en-US" sz="4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457200">
              <a:lnSpc>
                <a:spcPct val="150000"/>
              </a:lnSpc>
            </a:pP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教师的根本任务就是</a:t>
            </a:r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为社会培养人</a:t>
            </a: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。为此, 教师必须全面贯彻执行国家的教育方针, 使学生在德、智、体、美、劳等诸方面都得到发展, 成为有理想、有道德、有文化、有纪律, 体魄健全的社会主义事业的建设者和接班人。</a:t>
            </a:r>
          </a:p>
          <a:p>
            <a:pPr>
              <a:lnSpc>
                <a:spcPct val="150000"/>
              </a:lnSpc>
            </a:pP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1340</Words>
  <Application>Microsoft Office PowerPoint</Application>
  <PresentationFormat>全屏显示(16:9)</PresentationFormat>
  <Paragraphs>102</Paragraphs>
  <Slides>24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31" baseType="lpstr">
      <vt:lpstr>等线</vt:lpstr>
      <vt:lpstr>华文中宋</vt:lpstr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</dc:creator>
  <cp:lastModifiedBy>z sy</cp:lastModifiedBy>
  <cp:revision>44</cp:revision>
  <dcterms:created xsi:type="dcterms:W3CDTF">2016-09-21T01:56:00Z</dcterms:created>
  <dcterms:modified xsi:type="dcterms:W3CDTF">2020-11-09T08:12:31Z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2052-11.1.0.9999</vt:lpwstr>
  </property>
</Properties>
</file>